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256" r:id="rId2"/>
    <p:sldId id="260" r:id="rId3"/>
    <p:sldId id="257" r:id="rId4"/>
    <p:sldId id="258" r:id="rId5"/>
    <p:sldId id="259" r:id="rId6"/>
    <p:sldId id="263" r:id="rId7"/>
    <p:sldId id="265" r:id="rId8"/>
    <p:sldId id="266" r:id="rId9"/>
    <p:sldId id="267" r:id="rId10"/>
    <p:sldId id="264" r:id="rId11"/>
    <p:sldId id="268" r:id="rId12"/>
    <p:sldId id="269" r:id="rId13"/>
    <p:sldId id="270" r:id="rId14"/>
    <p:sldId id="262"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590" autoAdjust="0"/>
  </p:normalViewPr>
  <p:slideViewPr>
    <p:cSldViewPr>
      <p:cViewPr varScale="1">
        <p:scale>
          <a:sx n="71" d="100"/>
          <a:sy n="71" d="100"/>
        </p:scale>
        <p:origin x="-134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93EDE9-F5A7-4BEB-BB0B-DAED356DE48C}" type="datetimeFigureOut">
              <a:rPr lang="en-CA" smtClean="0"/>
              <a:t>24/09/2013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9A3AE4-5CFE-4016-A470-225DA4DDACD3}" type="slidenum">
              <a:rPr lang="en-CA" smtClean="0"/>
              <a:t>‹#›</a:t>
            </a:fld>
            <a:endParaRPr lang="en-CA"/>
          </a:p>
        </p:txBody>
      </p:sp>
    </p:spTree>
    <p:extLst>
      <p:ext uri="{BB962C8B-B14F-4D97-AF65-F5344CB8AC3E}">
        <p14:creationId xmlns:p14="http://schemas.microsoft.com/office/powerpoint/2010/main" val="2623057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Introduction – Literacy for Engagement – delivering this to you in a format that you can take back to your staff and use.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Marzano’s</a:t>
            </a:r>
            <a:r>
              <a:rPr lang="en-US" sz="1200" kern="1200" dirty="0" smtClean="0">
                <a:solidFill>
                  <a:schemeClr val="tx1"/>
                </a:solidFill>
                <a:effectLst/>
                <a:latin typeface="+mn-lt"/>
                <a:ea typeface="+mn-ea"/>
                <a:cs typeface="+mn-cs"/>
              </a:rPr>
              <a:t> 4 Questions – “Can I do this?” especially connects to literacy.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16</a:t>
            </a:fld>
            <a:endParaRPr lang="en-CA"/>
          </a:p>
        </p:txBody>
      </p:sp>
    </p:spTree>
    <p:extLst>
      <p:ext uri="{BB962C8B-B14F-4D97-AF65-F5344CB8AC3E}">
        <p14:creationId xmlns:p14="http://schemas.microsoft.com/office/powerpoint/2010/main" val="2285009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A" sz="1200" kern="1200" dirty="0" smtClean="0">
                <a:solidFill>
                  <a:schemeClr val="tx1"/>
                </a:solidFill>
                <a:effectLst/>
                <a:latin typeface="+mn-lt"/>
                <a:ea typeface="+mn-ea"/>
                <a:cs typeface="+mn-cs"/>
              </a:rPr>
              <a:t>Discussion around the article – use the graphic organizer to reflect on where your school is in terms of literacy – in school teams first, then maybe some table group sharing…. “what resonated with you as you read the article?”  “What are your next steps as a school?”  </a:t>
            </a:r>
            <a:endParaRPr lang="en-CA" sz="105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Starts with discussion as a table group – What resonated with you as you read the article?</a:t>
            </a:r>
            <a:endParaRPr lang="en-CA" sz="105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In school teams – where are we now, where are we going?</a:t>
            </a:r>
            <a:endParaRPr lang="en-CA" sz="105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17</a:t>
            </a:fld>
            <a:endParaRPr lang="en-CA"/>
          </a:p>
        </p:txBody>
      </p:sp>
    </p:spTree>
    <p:extLst>
      <p:ext uri="{BB962C8B-B14F-4D97-AF65-F5344CB8AC3E}">
        <p14:creationId xmlns:p14="http://schemas.microsoft.com/office/powerpoint/2010/main" val="533848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Large group back together – some kind of summary and setting up of this last part….</a:t>
            </a:r>
            <a:endParaRPr lang="en-CA" sz="105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18</a:t>
            </a:fld>
            <a:endParaRPr lang="en-CA"/>
          </a:p>
        </p:txBody>
      </p:sp>
    </p:spTree>
    <p:extLst>
      <p:ext uri="{BB962C8B-B14F-4D97-AF65-F5344CB8AC3E}">
        <p14:creationId xmlns:p14="http://schemas.microsoft.com/office/powerpoint/2010/main" val="4007363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CA" sz="1200" kern="1200" dirty="0" smtClean="0">
                <a:solidFill>
                  <a:schemeClr val="tx1"/>
                </a:solidFill>
                <a:effectLst/>
                <a:latin typeface="+mn-lt"/>
                <a:ea typeface="+mn-ea"/>
                <a:cs typeface="+mn-cs"/>
              </a:rPr>
              <a:t>Facilitated conversation – in groups at tables – chart a list to share with the larger group – we end up with a big list of vital behaviours typed as people are sharing and immediately emailed out - Looking through an IL lens – This is what you are looking for…</a:t>
            </a:r>
            <a:endParaRPr lang="en-CA" sz="105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What are the vital behaviours of administrators in order to promote a high quality literacy environment in their schools?</a:t>
            </a:r>
            <a:endParaRPr lang="en-CA" sz="105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If I want my teachers to be exemplary in every area of the self-assessment, what do I need to do as an administrator in order to make that happen?</a:t>
            </a:r>
          </a:p>
          <a:p>
            <a:pPr lvl="1"/>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COLLECT ON WORD DOC AND EMAIL</a:t>
            </a:r>
            <a:endParaRPr lang="en-CA" sz="105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19</a:t>
            </a:fld>
            <a:endParaRPr lang="en-CA"/>
          </a:p>
        </p:txBody>
      </p:sp>
    </p:spTree>
    <p:extLst>
      <p:ext uri="{BB962C8B-B14F-4D97-AF65-F5344CB8AC3E}">
        <p14:creationId xmlns:p14="http://schemas.microsoft.com/office/powerpoint/2010/main" val="765921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Connection to TPGPs and IL – practical application</a:t>
            </a: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20</a:t>
            </a:fld>
            <a:endParaRPr lang="en-CA"/>
          </a:p>
        </p:txBody>
      </p:sp>
    </p:spTree>
    <p:extLst>
      <p:ext uri="{BB962C8B-B14F-4D97-AF65-F5344CB8AC3E}">
        <p14:creationId xmlns:p14="http://schemas.microsoft.com/office/powerpoint/2010/main" val="4011472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Make sure to highlight and mention the sections on the framework website – including assessments, tools for PD, benchmarks from Alberta Ed, etc…..</a:t>
            </a:r>
            <a:endParaRPr lang="en-CA" sz="105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21</a:t>
            </a:fld>
            <a:endParaRPr lang="en-CA"/>
          </a:p>
        </p:txBody>
      </p:sp>
    </p:spTree>
    <p:extLst>
      <p:ext uri="{BB962C8B-B14F-4D97-AF65-F5344CB8AC3E}">
        <p14:creationId xmlns:p14="http://schemas.microsoft.com/office/powerpoint/2010/main" val="2872053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smtClean="0">
                <a:solidFill>
                  <a:schemeClr val="tx1"/>
                </a:solidFill>
                <a:effectLst/>
                <a:latin typeface="+mn-lt"/>
                <a:ea typeface="+mn-ea"/>
                <a:cs typeface="+mn-cs"/>
              </a:rPr>
              <a:t>Connecting Literacy and Engagement - each increases the other</a:t>
            </a:r>
          </a:p>
          <a:p>
            <a:pPr rtl="0" fontAlgn="base"/>
            <a:r>
              <a:rPr lang="en-US" sz="1200" b="0" i="0" u="none" strike="noStrike" kern="1200" dirty="0" smtClean="0">
                <a:solidFill>
                  <a:schemeClr val="tx1"/>
                </a:solidFill>
                <a:effectLst/>
                <a:latin typeface="+mn-lt"/>
                <a:ea typeface="+mn-ea"/>
                <a:cs typeface="+mn-cs"/>
              </a:rPr>
              <a:t>You have had time to reflect on your goal, understanding that what you do will improve teacher practice and student engagement. The connection of what you are doing in your schools support and maintain the Quality Learning Environment - literacy and engagement are embedded in the QLE.</a:t>
            </a:r>
          </a:p>
          <a:p>
            <a:pPr lvl="1" rtl="0" fontAlgn="base"/>
            <a:r>
              <a:rPr lang="en-US" sz="1200" b="0" i="0" u="none" strike="noStrike" kern="1200" dirty="0" smtClean="0">
                <a:solidFill>
                  <a:schemeClr val="tx1"/>
                </a:solidFill>
                <a:effectLst/>
                <a:latin typeface="+mn-lt"/>
                <a:ea typeface="+mn-ea"/>
                <a:cs typeface="+mn-cs"/>
              </a:rPr>
              <a:t>how could they take this to school staff in relation to school goals?</a:t>
            </a:r>
          </a:p>
          <a:p>
            <a:pPr lvl="1" rtl="0" fontAlgn="base"/>
            <a:r>
              <a:rPr lang="en-US" sz="1200" b="0" i="0" u="none" strike="noStrike" kern="1200" dirty="0" smtClean="0">
                <a:solidFill>
                  <a:schemeClr val="tx1"/>
                </a:solidFill>
                <a:effectLst/>
                <a:latin typeface="+mn-lt"/>
                <a:ea typeface="+mn-ea"/>
                <a:cs typeface="+mn-cs"/>
              </a:rPr>
              <a:t>how could this impact student learning in their schools?</a:t>
            </a:r>
          </a:p>
          <a:p>
            <a:pPr lvl="1" rtl="0" fontAlgn="base"/>
            <a:r>
              <a:rPr lang="en-US" sz="1200" b="0" i="0" u="none" strike="noStrike" kern="1200" dirty="0" smtClean="0">
                <a:solidFill>
                  <a:schemeClr val="tx1"/>
                </a:solidFill>
                <a:effectLst/>
                <a:latin typeface="+mn-lt"/>
                <a:ea typeface="+mn-ea"/>
                <a:cs typeface="+mn-cs"/>
              </a:rPr>
              <a:t>what literacy strategies increase engagement? what engagement strategies increase literacy?</a:t>
            </a:r>
          </a:p>
          <a:p>
            <a:endParaRPr lang="en-US" dirty="0" smtClean="0">
              <a:effectLst/>
            </a:endParaRPr>
          </a:p>
          <a:p>
            <a:pPr lvl="1" rtl="0" fontAlgn="base"/>
            <a:r>
              <a:rPr lang="en-US" sz="1200" b="0" i="0" u="none" strike="noStrike" kern="1200" dirty="0" smtClean="0">
                <a:solidFill>
                  <a:schemeClr val="tx1"/>
                </a:solidFill>
                <a:effectLst/>
                <a:latin typeface="+mn-lt"/>
                <a:ea typeface="+mn-ea"/>
                <a:cs typeface="+mn-cs"/>
              </a:rPr>
              <a:t>Link and extend the knowledge from the goal work in the am to the literacy work from the pm, creating a shared base of information for further processing.</a:t>
            </a:r>
          </a:p>
          <a:p>
            <a:pPr lvl="1" rtl="0" fontAlgn="base"/>
            <a:r>
              <a:rPr lang="en-US" sz="1200" b="0" i="0" u="none" strike="noStrike" kern="1200" dirty="0" smtClean="0">
                <a:solidFill>
                  <a:schemeClr val="tx1"/>
                </a:solidFill>
                <a:effectLst/>
                <a:latin typeface="+mn-lt"/>
                <a:ea typeface="+mn-ea"/>
                <a:cs typeface="+mn-cs"/>
              </a:rPr>
              <a:t>Create groups of 4-5 from each level (different </a:t>
            </a:r>
            <a:r>
              <a:rPr lang="en-US" sz="1200" b="0" i="0" u="none" strike="noStrike" kern="1200" dirty="0" err="1" smtClean="0">
                <a:solidFill>
                  <a:schemeClr val="tx1"/>
                </a:solidFill>
                <a:effectLst/>
                <a:latin typeface="+mn-lt"/>
                <a:ea typeface="+mn-ea"/>
                <a:cs typeface="+mn-cs"/>
              </a:rPr>
              <a:t>colour</a:t>
            </a:r>
            <a:r>
              <a:rPr lang="en-US" sz="1200" b="0" i="0" u="none" strike="noStrike" kern="1200" dirty="0" smtClean="0">
                <a:solidFill>
                  <a:schemeClr val="tx1"/>
                </a:solidFill>
                <a:effectLst/>
                <a:latin typeface="+mn-lt"/>
                <a:ea typeface="+mn-ea"/>
                <a:cs typeface="+mn-cs"/>
              </a:rPr>
              <a:t> marker for each group)</a:t>
            </a:r>
          </a:p>
          <a:p>
            <a:pPr lvl="1" rtl="0" fontAlgn="base"/>
            <a:r>
              <a:rPr lang="en-US" sz="1200" b="0" i="0" u="none" strike="noStrike" kern="1200" dirty="0" smtClean="0">
                <a:solidFill>
                  <a:schemeClr val="tx1"/>
                </a:solidFill>
                <a:effectLst/>
                <a:latin typeface="+mn-lt"/>
                <a:ea typeface="+mn-ea"/>
                <a:cs typeface="+mn-cs"/>
              </a:rPr>
              <a:t>Each group begins with one of the chart papers around the room - write information related to the question heading.</a:t>
            </a:r>
          </a:p>
          <a:p>
            <a:pPr lvl="1" rtl="0" fontAlgn="base"/>
            <a:r>
              <a:rPr lang="en-US" sz="1200" b="0" i="0" u="none" strike="noStrike" kern="1200" dirty="0" smtClean="0">
                <a:solidFill>
                  <a:schemeClr val="tx1"/>
                </a:solidFill>
                <a:effectLst/>
                <a:latin typeface="+mn-lt"/>
                <a:ea typeface="+mn-ea"/>
                <a:cs typeface="+mn-cs"/>
              </a:rPr>
              <a:t>Every 4 to 5 minutes signal groups to rotate one chart paper to the right. </a:t>
            </a:r>
          </a:p>
          <a:p>
            <a:pPr lvl="1" rtl="0" fontAlgn="base"/>
            <a:r>
              <a:rPr lang="en-US" sz="1200" b="0" i="0" u="none" strike="noStrike" kern="1200" dirty="0" smtClean="0">
                <a:solidFill>
                  <a:schemeClr val="tx1"/>
                </a:solidFill>
                <a:effectLst/>
                <a:latin typeface="+mn-lt"/>
                <a:ea typeface="+mn-ea"/>
                <a:cs typeface="+mn-cs"/>
              </a:rPr>
              <a:t>Repeat the process at each chart paper until back at the original chart paper</a:t>
            </a:r>
          </a:p>
          <a:p>
            <a:pPr lvl="1" rtl="0" fontAlgn="base"/>
            <a:r>
              <a:rPr lang="en-US" sz="1200" b="0" i="0" u="none" strike="noStrike" kern="1200" dirty="0" smtClean="0">
                <a:solidFill>
                  <a:schemeClr val="tx1"/>
                </a:solidFill>
                <a:effectLst/>
                <a:latin typeface="+mn-lt"/>
                <a:ea typeface="+mn-ea"/>
                <a:cs typeface="+mn-cs"/>
              </a:rPr>
              <a:t>Groups review the information on their original chart paper and create a summary to share to the large group - thinking now individually: what did you learn about your goal? what changes do you want to make to your goal/strategies/evidence that you set in place this morning? </a:t>
            </a:r>
          </a:p>
          <a:p>
            <a:pPr lvl="1" rtl="0" fontAlgn="base"/>
            <a:r>
              <a:rPr lang="en-US" sz="1200" b="0" i="0" u="none" strike="noStrike" kern="1200" dirty="0" smtClean="0">
                <a:solidFill>
                  <a:schemeClr val="tx1"/>
                </a:solidFill>
                <a:effectLst/>
                <a:latin typeface="+mn-lt"/>
                <a:ea typeface="+mn-ea"/>
                <a:cs typeface="+mn-cs"/>
              </a:rPr>
              <a:t>Chart Paper questions: (Top of each chart paper - Heading “Literacy and Engagement”</a:t>
            </a:r>
          </a:p>
          <a:p>
            <a:pPr lvl="2" rtl="0" fontAlgn="base"/>
            <a:r>
              <a:rPr lang="en-US" sz="1200" b="0" i="0" u="none" strike="noStrike" kern="1200" dirty="0" smtClean="0">
                <a:solidFill>
                  <a:schemeClr val="tx1"/>
                </a:solidFill>
                <a:effectLst/>
                <a:latin typeface="+mn-lt"/>
                <a:ea typeface="+mn-ea"/>
                <a:cs typeface="+mn-cs"/>
              </a:rPr>
              <a:t>Thinking about Literacy and Engagement - what are some priorities for us at this point? </a:t>
            </a:r>
          </a:p>
          <a:p>
            <a:pPr lvl="2" rtl="0" fontAlgn="base"/>
            <a:r>
              <a:rPr lang="en-US" sz="1200" b="0" i="0" u="none" strike="noStrike" kern="1200" dirty="0" smtClean="0">
                <a:solidFill>
                  <a:schemeClr val="tx1"/>
                </a:solidFill>
                <a:effectLst/>
                <a:latin typeface="+mn-lt"/>
                <a:ea typeface="+mn-ea"/>
                <a:cs typeface="+mn-cs"/>
              </a:rPr>
              <a:t>What are some success we can build upon?</a:t>
            </a:r>
          </a:p>
          <a:p>
            <a:pPr lvl="2" rtl="0" fontAlgn="base"/>
            <a:r>
              <a:rPr lang="en-US" sz="1200" b="0" i="0" u="none" strike="noStrike" kern="1200" dirty="0" smtClean="0">
                <a:solidFill>
                  <a:schemeClr val="tx1"/>
                </a:solidFill>
                <a:effectLst/>
                <a:latin typeface="+mn-lt"/>
                <a:ea typeface="+mn-ea"/>
                <a:cs typeface="+mn-cs"/>
              </a:rPr>
              <a:t>What are connections between Literacy and Engagement work that we can make?</a:t>
            </a:r>
          </a:p>
          <a:p>
            <a:pPr lvl="2" rtl="0" fontAlgn="base"/>
            <a:r>
              <a:rPr lang="en-US" sz="1200" b="0" i="0" u="none" strike="noStrike" kern="1200" dirty="0" smtClean="0">
                <a:solidFill>
                  <a:schemeClr val="tx1"/>
                </a:solidFill>
                <a:effectLst/>
                <a:latin typeface="+mn-lt"/>
                <a:ea typeface="+mn-ea"/>
                <a:cs typeface="+mn-cs"/>
              </a:rPr>
              <a:t>What are some specific tools or strategies that have been or will be effective when building this connection?</a:t>
            </a:r>
          </a:p>
          <a:p>
            <a:pPr lvl="2" rtl="0" fontAlgn="base"/>
            <a:r>
              <a:rPr lang="en-US" sz="1200" b="0" i="0" u="none" strike="noStrike" kern="1200" dirty="0" smtClean="0">
                <a:solidFill>
                  <a:schemeClr val="tx1"/>
                </a:solidFill>
                <a:effectLst/>
                <a:latin typeface="+mn-lt"/>
                <a:ea typeface="+mn-ea"/>
                <a:cs typeface="+mn-cs"/>
              </a:rPr>
              <a:t>What research and support can we draw upon in order to make a connection of literacy and engagement with our goals?</a:t>
            </a:r>
          </a:p>
          <a:p>
            <a:pPr lvl="2" rtl="0" fontAlgn="base"/>
            <a:r>
              <a:rPr lang="en-US" sz="1200" b="0" i="0" u="none" strike="noStrike" kern="1200" dirty="0" smtClean="0">
                <a:solidFill>
                  <a:schemeClr val="tx1"/>
                </a:solidFill>
                <a:effectLst/>
                <a:latin typeface="+mn-lt"/>
                <a:ea typeface="+mn-ea"/>
                <a:cs typeface="+mn-cs"/>
              </a:rPr>
              <a:t>What evidence will inform us that improvement is being made in student literacy and engagement?</a:t>
            </a:r>
          </a:p>
          <a:p>
            <a:pPr lvl="1" rtl="0" fontAlgn="base"/>
            <a:endParaRPr lang="en-US" sz="1200" b="0" i="0" u="none" strike="noStrike"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F99A3AE4-5CFE-4016-A470-225DA4DDACD3}" type="slidenum">
              <a:rPr lang="en-CA" smtClean="0"/>
              <a:t>22</a:t>
            </a:fld>
            <a:endParaRPr lang="en-CA"/>
          </a:p>
        </p:txBody>
      </p:sp>
    </p:spTree>
    <p:extLst>
      <p:ext uri="{BB962C8B-B14F-4D97-AF65-F5344CB8AC3E}">
        <p14:creationId xmlns:p14="http://schemas.microsoft.com/office/powerpoint/2010/main" val="2754062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298D85-01B4-4356-ACCE-51D5291DBD03}" type="datetimeFigureOut">
              <a:rPr lang="en-CA" smtClean="0"/>
              <a:t>24/09/2013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98D85-01B4-4356-ACCE-51D5291DBD03}" type="datetimeFigureOut">
              <a:rPr lang="en-CA" smtClean="0"/>
              <a:t>24/09/2013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98D85-01B4-4356-ACCE-51D5291DBD03}" type="datetimeFigureOut">
              <a:rPr lang="en-CA" smtClean="0"/>
              <a:t>24/09/2013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98D85-01B4-4356-ACCE-51D5291DBD03}" type="datetimeFigureOut">
              <a:rPr lang="en-CA" smtClean="0"/>
              <a:t>24/09/2013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298D85-01B4-4356-ACCE-51D5291DBD03}" type="datetimeFigureOut">
              <a:rPr lang="en-CA" smtClean="0"/>
              <a:t>24/09/2013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298D85-01B4-4356-ACCE-51D5291DBD03}" type="datetimeFigureOut">
              <a:rPr lang="en-CA" smtClean="0"/>
              <a:t>24/09/2013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298D85-01B4-4356-ACCE-51D5291DBD03}" type="datetimeFigureOut">
              <a:rPr lang="en-CA" smtClean="0"/>
              <a:t>24/09/2013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298D85-01B4-4356-ACCE-51D5291DBD03}" type="datetimeFigureOut">
              <a:rPr lang="en-CA" smtClean="0"/>
              <a:t>24/09/2013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298D85-01B4-4356-ACCE-51D5291DBD03}" type="datetimeFigureOut">
              <a:rPr lang="en-CA" smtClean="0"/>
              <a:t>24/09/2013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298D85-01B4-4356-ACCE-51D5291DBD03}" type="datetimeFigureOut">
              <a:rPr lang="en-CA" smtClean="0"/>
              <a:t>24/09/2013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DF6B33-7082-4128-9161-673CEDD19F20}" type="slidenum">
              <a:rPr lang="en-CA" smtClean="0"/>
              <a:t>‹#›</a:t>
            </a:fld>
            <a:endParaRPr lang="en-C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5298D85-01B4-4356-ACCE-51D5291DBD03}" type="datetimeFigureOut">
              <a:rPr lang="en-CA" smtClean="0"/>
              <a:t>24/09/2013</a:t>
            </a:fld>
            <a:endParaRPr lang="en-CA"/>
          </a:p>
        </p:txBody>
      </p:sp>
      <p:sp>
        <p:nvSpPr>
          <p:cNvPr id="9" name="Slide Number Placeholder 8"/>
          <p:cNvSpPr>
            <a:spLocks noGrp="1"/>
          </p:cNvSpPr>
          <p:nvPr>
            <p:ph type="sldNum" sz="quarter" idx="11"/>
          </p:nvPr>
        </p:nvSpPr>
        <p:spPr/>
        <p:txBody>
          <a:bodyPr/>
          <a:lstStyle/>
          <a:p>
            <a:fld id="{D0DF6B33-7082-4128-9161-673CEDD19F20}" type="slidenum">
              <a:rPr lang="en-CA" smtClean="0"/>
              <a:t>‹#›</a:t>
            </a:fld>
            <a:endParaRPr lang="en-CA"/>
          </a:p>
        </p:txBody>
      </p:sp>
      <p:sp>
        <p:nvSpPr>
          <p:cNvPr id="10" name="Footer Placeholder 9"/>
          <p:cNvSpPr>
            <a:spLocks noGrp="1"/>
          </p:cNvSpPr>
          <p:nvPr>
            <p:ph type="ftr" sz="quarter" idx="12"/>
          </p:nvPr>
        </p:nvSpPr>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0DF6B33-7082-4128-9161-673CEDD19F20}" type="slidenum">
              <a:rPr lang="en-CA" smtClean="0"/>
              <a:t>‹#›</a:t>
            </a:fld>
            <a:endParaRPr lang="en-C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5298D85-01B4-4356-ACCE-51D5291DBD03}" type="datetimeFigureOut">
              <a:rPr lang="en-CA" smtClean="0"/>
              <a:t>24/09/2013</a:t>
            </a:fld>
            <a:endParaRPr lang="en-C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LS - LST</a:t>
            </a:r>
            <a:endParaRPr lang="en-CA" dirty="0"/>
          </a:p>
        </p:txBody>
      </p:sp>
      <p:sp>
        <p:nvSpPr>
          <p:cNvPr id="3" name="Subtitle 2"/>
          <p:cNvSpPr>
            <a:spLocks noGrp="1"/>
          </p:cNvSpPr>
          <p:nvPr>
            <p:ph type="subTitle" idx="1"/>
          </p:nvPr>
        </p:nvSpPr>
        <p:spPr/>
        <p:txBody>
          <a:bodyPr/>
          <a:lstStyle/>
          <a:p>
            <a:r>
              <a:rPr lang="en-US" dirty="0" smtClean="0"/>
              <a:t>October 8, 2013</a:t>
            </a:r>
            <a:endParaRPr lang="en-CA" dirty="0"/>
          </a:p>
        </p:txBody>
      </p:sp>
    </p:spTree>
    <p:extLst>
      <p:ext uri="{BB962C8B-B14F-4D97-AF65-F5344CB8AC3E}">
        <p14:creationId xmlns:p14="http://schemas.microsoft.com/office/powerpoint/2010/main" val="18784654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t>Creating Collaboration</a:t>
            </a:r>
            <a:endParaRPr lang="en-US" dirty="0"/>
          </a:p>
        </p:txBody>
      </p:sp>
      <p:sp>
        <p:nvSpPr>
          <p:cNvPr id="3" name="Vertical Text Placeholder 2"/>
          <p:cNvSpPr>
            <a:spLocks noGrp="1"/>
          </p:cNvSpPr>
          <p:nvPr>
            <p:ph type="body" orient="vert" idx="1"/>
          </p:nvPr>
        </p:nvSpPr>
        <p:spPr>
          <a:xfrm rot="16200000">
            <a:off x="457200" y="609600"/>
            <a:ext cx="6019800" cy="5867400"/>
          </a:xfrm>
        </p:spPr>
        <p:txBody>
          <a:bodyPr>
            <a:normAutofit/>
          </a:bodyPr>
          <a:lstStyle/>
          <a:p>
            <a:pPr marL="457200" indent="-457200">
              <a:buAutoNum type="arabicPeriod"/>
            </a:pPr>
            <a:r>
              <a:rPr lang="en-US" dirty="0" smtClean="0"/>
              <a:t>Are the conditions right for us to collaborate successfully? </a:t>
            </a:r>
          </a:p>
          <a:p>
            <a:pPr marL="457200" indent="-457200">
              <a:buAutoNum type="arabicPeriod"/>
            </a:pPr>
            <a:r>
              <a:rPr lang="en-US" dirty="0" smtClean="0"/>
              <a:t>Is the work we are doing aligned with school and division priorities?</a:t>
            </a:r>
          </a:p>
          <a:p>
            <a:pPr marL="457200" indent="-457200">
              <a:buAutoNum type="arabicPeriod"/>
            </a:pPr>
            <a:r>
              <a:rPr lang="en-US" dirty="0" smtClean="0"/>
              <a:t>Is the work that we are doing focused on improved teacher instruction and student learning?</a:t>
            </a:r>
          </a:p>
          <a:p>
            <a:pPr marL="457200" indent="-457200">
              <a:buAutoNum type="arabicPeriod"/>
            </a:pPr>
            <a:r>
              <a:rPr lang="en-US" dirty="0" smtClean="0"/>
              <a:t>Are we using appropriate data and evidence to inform our work?</a:t>
            </a:r>
          </a:p>
          <a:p>
            <a:pPr marL="457200" indent="-457200">
              <a:buAutoNum type="arabicPeriod"/>
            </a:pPr>
            <a:r>
              <a:rPr lang="en-US" dirty="0" smtClean="0"/>
              <a:t>How are we sharing what we learn? (peer observation or instructional coaching, consultation, reporting and conversation)</a:t>
            </a:r>
          </a:p>
        </p:txBody>
      </p:sp>
    </p:spTree>
    <p:extLst>
      <p:ext uri="{BB962C8B-B14F-4D97-AF65-F5344CB8AC3E}">
        <p14:creationId xmlns:p14="http://schemas.microsoft.com/office/powerpoint/2010/main" val="26308824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Goal Clarification Triad</a:t>
            </a:r>
            <a:endParaRPr lang="en-CA" dirty="0"/>
          </a:p>
        </p:txBody>
      </p:sp>
      <p:sp>
        <p:nvSpPr>
          <p:cNvPr id="5" name="Content Placeholder 4"/>
          <p:cNvSpPr>
            <a:spLocks noGrp="1"/>
          </p:cNvSpPr>
          <p:nvPr>
            <p:ph idx="1"/>
          </p:nvPr>
        </p:nvSpPr>
        <p:spPr/>
        <p:txBody>
          <a:bodyPr/>
          <a:lstStyle/>
          <a:p>
            <a:r>
              <a:rPr lang="en-US" dirty="0" smtClean="0"/>
              <a:t>Triad Activity</a:t>
            </a:r>
          </a:p>
          <a:p>
            <a:pPr lvl="1"/>
            <a:r>
              <a:rPr lang="en-US" dirty="0" smtClean="0"/>
              <a:t>In groups of three (not from the same school) go through the triad process</a:t>
            </a:r>
          </a:p>
          <a:p>
            <a:pPr lvl="1"/>
            <a:r>
              <a:rPr lang="en-US" dirty="0" smtClean="0"/>
              <a:t>Three roles: Questioner, responder, recorder</a:t>
            </a:r>
          </a:p>
          <a:p>
            <a:r>
              <a:rPr lang="en-US" dirty="0" smtClean="0"/>
              <a:t>Essential Elements to focus on:</a:t>
            </a:r>
          </a:p>
          <a:p>
            <a:pPr lvl="1"/>
            <a:r>
              <a:rPr lang="en-US" dirty="0" smtClean="0"/>
              <a:t>Team goal(s)</a:t>
            </a:r>
          </a:p>
          <a:p>
            <a:pPr lvl="1"/>
            <a:r>
              <a:rPr lang="en-US" dirty="0" smtClean="0"/>
              <a:t>Strategies</a:t>
            </a:r>
          </a:p>
          <a:p>
            <a:pPr lvl="1"/>
            <a:r>
              <a:rPr lang="en-US" dirty="0" smtClean="0"/>
              <a:t>Evidence</a:t>
            </a:r>
          </a:p>
        </p:txBody>
      </p:sp>
    </p:spTree>
    <p:extLst>
      <p:ext uri="{BB962C8B-B14F-4D97-AF65-F5344CB8AC3E}">
        <p14:creationId xmlns:p14="http://schemas.microsoft.com/office/powerpoint/2010/main" val="17382793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Team Goal Work</a:t>
            </a:r>
            <a:endParaRPr lang="en-CA" dirty="0"/>
          </a:p>
        </p:txBody>
      </p:sp>
      <p:sp>
        <p:nvSpPr>
          <p:cNvPr id="3" name="Content Placeholder 2"/>
          <p:cNvSpPr>
            <a:spLocks noGrp="1"/>
          </p:cNvSpPr>
          <p:nvPr>
            <p:ph idx="1"/>
          </p:nvPr>
        </p:nvSpPr>
        <p:spPr/>
        <p:txBody>
          <a:bodyPr/>
          <a:lstStyle/>
          <a:p>
            <a:r>
              <a:rPr lang="en-US" dirty="0" smtClean="0"/>
              <a:t>Clarifying Goal Chart</a:t>
            </a:r>
          </a:p>
          <a:p>
            <a:endParaRPr lang="en-US"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069389"/>
            <a:ext cx="6642847" cy="4788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30314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Lunch!</a:t>
            </a:r>
            <a:endParaRPr lang="en-CA"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5600" y="2209800"/>
            <a:ext cx="3276600" cy="2730500"/>
          </a:xfrm>
        </p:spPr>
      </p:pic>
    </p:spTree>
    <p:extLst>
      <p:ext uri="{BB962C8B-B14F-4D97-AF65-F5344CB8AC3E}">
        <p14:creationId xmlns:p14="http://schemas.microsoft.com/office/powerpoint/2010/main" val="1412299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and Notes</a:t>
            </a:r>
            <a:endParaRPr lang="en-CA" dirty="0"/>
          </a:p>
        </p:txBody>
      </p:sp>
      <p:sp>
        <p:nvSpPr>
          <p:cNvPr id="3" name="Content Placeholder 2"/>
          <p:cNvSpPr>
            <a:spLocks noGrp="1"/>
          </p:cNvSpPr>
          <p:nvPr>
            <p:ph idx="1"/>
          </p:nvPr>
        </p:nvSpPr>
        <p:spPr/>
        <p:txBody>
          <a:bodyPr/>
          <a:lstStyle/>
          <a:p>
            <a:endParaRPr lang="en-CA" dirty="0"/>
          </a:p>
        </p:txBody>
      </p:sp>
    </p:spTree>
    <p:extLst>
      <p:ext uri="{BB962C8B-B14F-4D97-AF65-F5344CB8AC3E}">
        <p14:creationId xmlns:p14="http://schemas.microsoft.com/office/powerpoint/2010/main" val="3847929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Critical Elements of </a:t>
            </a:r>
            <a:br>
              <a:rPr lang="en-US" sz="3600" dirty="0" smtClean="0"/>
            </a:br>
            <a:r>
              <a:rPr lang="en-US" sz="3600" dirty="0" smtClean="0"/>
              <a:t>Reading Instruction</a:t>
            </a:r>
            <a:endParaRPr lang="en-CA" sz="3600" dirty="0"/>
          </a:p>
        </p:txBody>
      </p:sp>
      <p:sp>
        <p:nvSpPr>
          <p:cNvPr id="3" name="Subtitle 2"/>
          <p:cNvSpPr>
            <a:spLocks noGrp="1"/>
          </p:cNvSpPr>
          <p:nvPr>
            <p:ph type="subTitle" idx="1"/>
          </p:nvPr>
        </p:nvSpPr>
        <p:spPr/>
        <p:txBody>
          <a:bodyPr/>
          <a:lstStyle/>
          <a:p>
            <a:r>
              <a:rPr lang="en-US" dirty="0" smtClean="0"/>
              <a:t>LS - LST</a:t>
            </a:r>
            <a:endParaRPr lang="en-CA" dirty="0"/>
          </a:p>
        </p:txBody>
      </p:sp>
    </p:spTree>
    <p:extLst>
      <p:ext uri="{BB962C8B-B14F-4D97-AF65-F5344CB8AC3E}">
        <p14:creationId xmlns:p14="http://schemas.microsoft.com/office/powerpoint/2010/main" val="2305944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Engagement</a:t>
            </a:r>
            <a:endParaRPr lang="en-C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800600" y="1143000"/>
            <a:ext cx="2040775" cy="2040775"/>
          </a:xfrm>
          <a:prstGeom prst="rect">
            <a:avLst/>
          </a:prstGeom>
        </p:spPr>
      </p:pic>
      <p:sp>
        <p:nvSpPr>
          <p:cNvPr id="5" name="Content Placeholder 2"/>
          <p:cNvSpPr txBox="1">
            <a:spLocks/>
          </p:cNvSpPr>
          <p:nvPr/>
        </p:nvSpPr>
        <p:spPr>
          <a:xfrm>
            <a:off x="609600" y="1600200"/>
            <a:ext cx="7924800"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r>
              <a:rPr lang="en-US" sz="2800" dirty="0" smtClean="0"/>
              <a:t>How do I feel?</a:t>
            </a:r>
          </a:p>
          <a:p>
            <a:r>
              <a:rPr lang="en-US" sz="2800" dirty="0" smtClean="0"/>
              <a:t>Am I interested?</a:t>
            </a:r>
          </a:p>
          <a:p>
            <a:r>
              <a:rPr lang="en-US" sz="2800" dirty="0" smtClean="0"/>
              <a:t>Is this important?</a:t>
            </a:r>
          </a:p>
          <a:p>
            <a:r>
              <a:rPr lang="en-US" sz="2800" dirty="0" smtClean="0"/>
              <a:t>Can I do this?</a:t>
            </a:r>
            <a:endParaRPr lang="en-CA" sz="2800" dirty="0"/>
          </a:p>
        </p:txBody>
      </p:sp>
      <p:sp>
        <p:nvSpPr>
          <p:cNvPr id="3" name="Rectangle 2"/>
          <p:cNvSpPr/>
          <p:nvPr/>
        </p:nvSpPr>
        <p:spPr>
          <a:xfrm rot="21080417">
            <a:off x="2213865" y="3677256"/>
            <a:ext cx="3397853" cy="1323439"/>
          </a:xfrm>
          <a:prstGeom prst="rect">
            <a:avLst/>
          </a:prstGeom>
          <a:noFill/>
        </p:spPr>
        <p:txBody>
          <a:bodyPr wrap="non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Literacy For </a:t>
            </a:r>
          </a:p>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Engagement</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47146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 Child, Every Day</a:t>
            </a:r>
            <a:endParaRPr lang="en-CA" dirty="0"/>
          </a:p>
        </p:txBody>
      </p:sp>
      <p:pic>
        <p:nvPicPr>
          <p:cNvPr id="5"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46812" y="2980112"/>
            <a:ext cx="2040775" cy="2040775"/>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600200"/>
            <a:ext cx="6740005" cy="481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88964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Aiming at the Ideal</a:t>
            </a:r>
            <a:endParaRPr lang="en-CA" dirty="0"/>
          </a:p>
        </p:txBody>
      </p:sp>
      <p:pic>
        <p:nvPicPr>
          <p:cNvPr id="5"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46812" y="2980112"/>
            <a:ext cx="2040775" cy="2040775"/>
          </a:xfrm>
          <a:prstGeom prst="rect">
            <a:avLst/>
          </a:prstGeom>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8812" y="1295400"/>
            <a:ext cx="5614988" cy="6329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52228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 the Lens of LST</a:t>
            </a:r>
            <a:endParaRPr lang="en-CA" dirty="0"/>
          </a:p>
        </p:txBody>
      </p:sp>
      <p:sp>
        <p:nvSpPr>
          <p:cNvPr id="3" name="Content Placeholder 2"/>
          <p:cNvSpPr>
            <a:spLocks noGrp="1"/>
          </p:cNvSpPr>
          <p:nvPr>
            <p:ph idx="1"/>
          </p:nvPr>
        </p:nvSpPr>
        <p:spPr>
          <a:xfrm>
            <a:off x="609600" y="1600200"/>
            <a:ext cx="7924800" cy="4114800"/>
          </a:xfrm>
          <a:prstGeom prst="rect">
            <a:avLst/>
          </a:prstGeom>
        </p:spPr>
        <p:txBody>
          <a:bodyPr>
            <a:normAutofit/>
          </a:bodyPr>
          <a:lstStyle/>
          <a:p>
            <a:pPr marL="342900" lvl="1" indent="-342900"/>
            <a:r>
              <a:rPr lang="en-CA" sz="2800" dirty="0"/>
              <a:t>What are the vital behaviours of </a:t>
            </a:r>
            <a:r>
              <a:rPr lang="en-CA" sz="2800" dirty="0" smtClean="0"/>
              <a:t>LS-LST members that </a:t>
            </a:r>
            <a:r>
              <a:rPr lang="en-CA" sz="2800" dirty="0"/>
              <a:t>promote a high quality literacy environment in their schools</a:t>
            </a:r>
            <a:r>
              <a:rPr lang="en-CA" sz="2800" dirty="0" smtClean="0"/>
              <a:t>?</a:t>
            </a:r>
          </a:p>
          <a:p>
            <a:pPr marL="342900" lvl="1" indent="-342900"/>
            <a:r>
              <a:rPr lang="en-CA" sz="2800" dirty="0" smtClean="0"/>
              <a:t>For teachers </a:t>
            </a:r>
            <a:r>
              <a:rPr lang="en-CA" sz="2800" dirty="0"/>
              <a:t>to be exemplary in every area of the </a:t>
            </a:r>
            <a:r>
              <a:rPr lang="en-CA" sz="2800" dirty="0" smtClean="0"/>
              <a:t>self-assessment tool, </a:t>
            </a:r>
            <a:r>
              <a:rPr lang="en-CA" sz="2800" dirty="0"/>
              <a:t>what </a:t>
            </a:r>
            <a:r>
              <a:rPr lang="en-CA" sz="2800" dirty="0" smtClean="0"/>
              <a:t>can I do </a:t>
            </a:r>
            <a:r>
              <a:rPr lang="en-CA" sz="2800" dirty="0"/>
              <a:t>as an </a:t>
            </a:r>
            <a:r>
              <a:rPr lang="en-CA" sz="2800" dirty="0" smtClean="0"/>
              <a:t>LS-LST member to help </a:t>
            </a:r>
            <a:r>
              <a:rPr lang="en-CA" sz="2800" dirty="0"/>
              <a:t>that happen</a:t>
            </a:r>
            <a:r>
              <a:rPr lang="en-CA" sz="2800" dirty="0" smtClean="0"/>
              <a:t>?</a:t>
            </a:r>
          </a:p>
          <a:p>
            <a:pPr marL="342900" lvl="1" indent="-342900"/>
            <a:endParaRPr lang="en-US" sz="2800" dirty="0"/>
          </a:p>
          <a:p>
            <a:pPr marL="342900" lvl="1" indent="-342900"/>
            <a:r>
              <a:rPr lang="en-US" sz="2800" dirty="0" smtClean="0"/>
              <a:t>Table Discussion - CHART PAPER</a:t>
            </a:r>
            <a:endParaRPr lang="en-CA" sz="2800" dirty="0"/>
          </a:p>
          <a:p>
            <a:pPr marL="342900" lvl="1" indent="-342900"/>
            <a:endParaRPr lang="en-CA" sz="2800" dirty="0"/>
          </a:p>
        </p:txBody>
      </p:sp>
      <p:pic>
        <p:nvPicPr>
          <p:cNvPr id="4"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4572000"/>
            <a:ext cx="2042160" cy="2042160"/>
          </a:xfrm>
          <a:prstGeom prst="rect">
            <a:avLst/>
          </a:prstGeom>
        </p:spPr>
      </p:pic>
    </p:spTree>
    <p:extLst>
      <p:ext uri="{BB962C8B-B14F-4D97-AF65-F5344CB8AC3E}">
        <p14:creationId xmlns:p14="http://schemas.microsoft.com/office/powerpoint/2010/main" val="9198630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CA" dirty="0"/>
          </a:p>
        </p:txBody>
      </p:sp>
      <p:sp>
        <p:nvSpPr>
          <p:cNvPr id="3" name="Content Placeholder 2"/>
          <p:cNvSpPr>
            <a:spLocks noGrp="1"/>
          </p:cNvSpPr>
          <p:nvPr>
            <p:ph idx="1"/>
          </p:nvPr>
        </p:nvSpPr>
        <p:spPr/>
        <p:txBody>
          <a:bodyPr/>
          <a:lstStyle/>
          <a:p>
            <a:r>
              <a:rPr lang="en-US" dirty="0" smtClean="0"/>
              <a:t>How do we collect and use evidence to inform the work we do as an LST team?</a:t>
            </a:r>
          </a:p>
          <a:p>
            <a:endParaRPr lang="en-US" dirty="0" smtClean="0"/>
          </a:p>
          <a:p>
            <a:r>
              <a:rPr lang="en-US" dirty="0" smtClean="0"/>
              <a:t>How do we ensure effective collaboration as an LST team and within our schools?</a:t>
            </a:r>
          </a:p>
          <a:p>
            <a:endParaRPr lang="en-US" dirty="0" smtClean="0"/>
          </a:p>
          <a:p>
            <a:r>
              <a:rPr lang="en-US" dirty="0" smtClean="0"/>
              <a:t>What do we want to accomplish this year as a team?</a:t>
            </a:r>
            <a:endParaRPr lang="en-CA" dirty="0"/>
          </a:p>
        </p:txBody>
      </p:sp>
    </p:spTree>
    <p:extLst>
      <p:ext uri="{BB962C8B-B14F-4D97-AF65-F5344CB8AC3E}">
        <p14:creationId xmlns:p14="http://schemas.microsoft.com/office/powerpoint/2010/main" val="8222493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LST</a:t>
            </a:r>
            <a:endParaRPr lang="en-CA" dirty="0"/>
          </a:p>
        </p:txBody>
      </p:sp>
      <p:sp>
        <p:nvSpPr>
          <p:cNvPr id="3" name="Content Placeholder 2"/>
          <p:cNvSpPr>
            <a:spLocks noGrp="1"/>
          </p:cNvSpPr>
          <p:nvPr>
            <p:ph idx="1"/>
          </p:nvPr>
        </p:nvSpPr>
        <p:spPr>
          <a:xfrm>
            <a:off x="609600" y="1600200"/>
            <a:ext cx="7924800" cy="4114800"/>
          </a:xfrm>
          <a:prstGeom prst="rect">
            <a:avLst/>
          </a:prstGeom>
        </p:spPr>
        <p:txBody>
          <a:bodyPr>
            <a:normAutofit/>
          </a:bodyPr>
          <a:lstStyle/>
          <a:p>
            <a:r>
              <a:rPr lang="en-CA" sz="2800" dirty="0"/>
              <a:t>How can you use the self-assessment tool in your work as </a:t>
            </a:r>
            <a:r>
              <a:rPr lang="en-CA" sz="2800" dirty="0" smtClean="0"/>
              <a:t>LS-LST member?</a:t>
            </a:r>
            <a:endParaRPr lang="en-CA" sz="2800" dirty="0"/>
          </a:p>
          <a:p>
            <a:r>
              <a:rPr lang="en-CA" sz="2800" dirty="0"/>
              <a:t>Can you see a use for the self-assessment tools as your teachers create their growth plan goals?  What about as a tool for your collaborative teams</a:t>
            </a:r>
            <a:r>
              <a:rPr lang="en-CA" sz="2800" dirty="0" smtClean="0"/>
              <a:t>?</a:t>
            </a:r>
          </a:p>
          <a:p>
            <a:endParaRPr lang="en-US" sz="2800" dirty="0"/>
          </a:p>
          <a:p>
            <a:r>
              <a:rPr lang="en-US" sz="2800" dirty="0" smtClean="0"/>
              <a:t>School Team Discussion</a:t>
            </a:r>
            <a:endParaRPr lang="en-CA" sz="2800" dirty="0"/>
          </a:p>
          <a:p>
            <a:endParaRPr lang="en-CA" dirty="0"/>
          </a:p>
        </p:txBody>
      </p:sp>
      <p:pic>
        <p:nvPicPr>
          <p:cNvPr id="4"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6341" y="4572000"/>
            <a:ext cx="2042160" cy="2042160"/>
          </a:xfrm>
          <a:prstGeom prst="rect">
            <a:avLst/>
          </a:prstGeom>
        </p:spPr>
      </p:pic>
    </p:spTree>
    <p:extLst>
      <p:ext uri="{BB962C8B-B14F-4D97-AF65-F5344CB8AC3E}">
        <p14:creationId xmlns:p14="http://schemas.microsoft.com/office/powerpoint/2010/main" val="39787976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C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1295400"/>
            <a:ext cx="4876800" cy="4876800"/>
          </a:xfrm>
          <a:prstGeom prst="rect">
            <a:avLst/>
          </a:prstGeom>
        </p:spPr>
      </p:pic>
    </p:spTree>
    <p:extLst>
      <p:ext uri="{BB962C8B-B14F-4D97-AF65-F5344CB8AC3E}">
        <p14:creationId xmlns:p14="http://schemas.microsoft.com/office/powerpoint/2010/main" val="4096872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&amp; Engagement Connection</a:t>
            </a:r>
            <a:endParaRPr lang="en-CA" dirty="0"/>
          </a:p>
        </p:txBody>
      </p:sp>
      <p:sp>
        <p:nvSpPr>
          <p:cNvPr id="3" name="Content Placeholder 2"/>
          <p:cNvSpPr>
            <a:spLocks noGrp="1"/>
          </p:cNvSpPr>
          <p:nvPr>
            <p:ph idx="1"/>
          </p:nvPr>
        </p:nvSpPr>
        <p:spPr>
          <a:xfrm>
            <a:off x="457200" y="1600200"/>
            <a:ext cx="7848600" cy="4525963"/>
          </a:xfrm>
        </p:spPr>
        <p:txBody>
          <a:bodyPr>
            <a:normAutofit/>
          </a:bodyPr>
          <a:lstStyle/>
          <a:p>
            <a:r>
              <a:rPr lang="en-US" dirty="0" smtClean="0"/>
              <a:t>Literacy and Engagement are complimentary, they are both essential parts of quality learning</a:t>
            </a:r>
          </a:p>
          <a:p>
            <a:endParaRPr lang="en-US" dirty="0" smtClean="0"/>
          </a:p>
          <a:p>
            <a:r>
              <a:rPr lang="en-US" dirty="0" smtClean="0"/>
              <a:t>Split into level groups</a:t>
            </a:r>
            <a:endParaRPr lang="en-CA" dirty="0" smtClean="0"/>
          </a:p>
          <a:p>
            <a:pPr lvl="1"/>
            <a:r>
              <a:rPr lang="en-US" dirty="0" smtClean="0"/>
              <a:t>Elementary </a:t>
            </a:r>
            <a:r>
              <a:rPr lang="en-US" dirty="0" smtClean="0">
                <a:sym typeface="Wingdings" panose="05000000000000000000" pitchFamily="2" charset="2"/>
              </a:rPr>
              <a:t></a:t>
            </a:r>
            <a:r>
              <a:rPr lang="en-US" dirty="0" smtClean="0"/>
              <a:t> Boardroom</a:t>
            </a:r>
          </a:p>
          <a:p>
            <a:pPr lvl="1"/>
            <a:r>
              <a:rPr lang="en-US" dirty="0" smtClean="0"/>
              <a:t>Middle School </a:t>
            </a:r>
            <a:r>
              <a:rPr lang="en-US" dirty="0" smtClean="0">
                <a:sym typeface="Wingdings" panose="05000000000000000000" pitchFamily="2" charset="2"/>
              </a:rPr>
              <a:t> Car. A</a:t>
            </a:r>
          </a:p>
          <a:p>
            <a:pPr lvl="1"/>
            <a:r>
              <a:rPr lang="en-US" dirty="0" smtClean="0">
                <a:sym typeface="Wingdings" panose="05000000000000000000" pitchFamily="2" charset="2"/>
              </a:rPr>
              <a:t>High School  Car. B</a:t>
            </a:r>
          </a:p>
          <a:p>
            <a:pPr lvl="1"/>
            <a:endParaRPr lang="en-US" dirty="0" smtClean="0"/>
          </a:p>
          <a:p>
            <a:r>
              <a:rPr lang="en-US" dirty="0" smtClean="0"/>
              <a:t>In level groups, divide up amongst the </a:t>
            </a:r>
          </a:p>
          <a:p>
            <a:pPr marL="114300" indent="0">
              <a:buNone/>
            </a:pPr>
            <a:r>
              <a:rPr lang="en-US" dirty="0"/>
              <a:t> </a:t>
            </a:r>
            <a:r>
              <a:rPr lang="en-US" dirty="0" smtClean="0"/>
              <a:t>   6 questions posted around the room</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2156012"/>
            <a:ext cx="2409825" cy="37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6281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CA" dirty="0"/>
          </a:p>
        </p:txBody>
      </p:sp>
      <p:sp>
        <p:nvSpPr>
          <p:cNvPr id="3" name="Content Placeholder 2"/>
          <p:cNvSpPr>
            <a:spLocks noGrp="1"/>
          </p:cNvSpPr>
          <p:nvPr>
            <p:ph idx="1"/>
          </p:nvPr>
        </p:nvSpPr>
        <p:spPr/>
        <p:txBody>
          <a:bodyPr>
            <a:normAutofit/>
          </a:bodyPr>
          <a:lstStyle/>
          <a:p>
            <a:r>
              <a:rPr lang="en-US" dirty="0" smtClean="0"/>
              <a:t>“Ted” Talk for new members</a:t>
            </a:r>
          </a:p>
          <a:p>
            <a:r>
              <a:rPr lang="en-US" dirty="0" smtClean="0"/>
              <a:t>Big Picture</a:t>
            </a:r>
          </a:p>
          <a:p>
            <a:r>
              <a:rPr lang="en-US" dirty="0" smtClean="0"/>
              <a:t>Collaboration</a:t>
            </a:r>
          </a:p>
          <a:p>
            <a:r>
              <a:rPr lang="en-US" dirty="0" smtClean="0"/>
              <a:t>Break</a:t>
            </a:r>
          </a:p>
          <a:p>
            <a:r>
              <a:rPr lang="en-US" dirty="0" smtClean="0"/>
              <a:t>Clarifying Goals &amp; Evidence</a:t>
            </a:r>
          </a:p>
          <a:p>
            <a:r>
              <a:rPr lang="en-US" dirty="0" smtClean="0"/>
              <a:t>Lunch</a:t>
            </a:r>
          </a:p>
          <a:p>
            <a:r>
              <a:rPr lang="en-US" dirty="0" smtClean="0"/>
              <a:t>Literacy Steering Committee Session</a:t>
            </a:r>
          </a:p>
          <a:p>
            <a:r>
              <a:rPr lang="en-US" dirty="0" smtClean="0"/>
              <a:t>Literacy &amp; Engagement</a:t>
            </a:r>
          </a:p>
          <a:p>
            <a:endParaRPr lang="en-CA" dirty="0"/>
          </a:p>
        </p:txBody>
      </p:sp>
    </p:spTree>
    <p:extLst>
      <p:ext uri="{BB962C8B-B14F-4D97-AF65-F5344CB8AC3E}">
        <p14:creationId xmlns:p14="http://schemas.microsoft.com/office/powerpoint/2010/main" val="1210581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5714" y="274638"/>
            <a:ext cx="4834286" cy="1143000"/>
          </a:xfrm>
        </p:spPr>
        <p:txBody>
          <a:bodyPr/>
          <a:lstStyle/>
          <a:p>
            <a:r>
              <a:rPr lang="en-US" dirty="0"/>
              <a:t>f</a:t>
            </a:r>
            <a:r>
              <a:rPr lang="en-US" dirty="0" smtClean="0"/>
              <a:t>or </a:t>
            </a:r>
            <a:r>
              <a:rPr lang="en-US" dirty="0"/>
              <a:t>n</a:t>
            </a:r>
            <a:r>
              <a:rPr lang="en-US" dirty="0" smtClean="0"/>
              <a:t>ew </a:t>
            </a:r>
            <a:r>
              <a:rPr lang="en-US" dirty="0"/>
              <a:t>m</a:t>
            </a:r>
            <a:r>
              <a:rPr lang="en-US" dirty="0" smtClean="0"/>
              <a:t>embers</a:t>
            </a:r>
            <a:endParaRPr lang="en-CA" dirty="0"/>
          </a:p>
        </p:txBody>
      </p:sp>
      <p:sp>
        <p:nvSpPr>
          <p:cNvPr id="3" name="Content Placeholder 2"/>
          <p:cNvSpPr>
            <a:spLocks noGrp="1"/>
          </p:cNvSpPr>
          <p:nvPr>
            <p:ph idx="1"/>
          </p:nvPr>
        </p:nvSpPr>
        <p:spPr/>
        <p:txBody>
          <a:bodyPr/>
          <a:lstStyle/>
          <a:p>
            <a:endParaRPr lang="en-C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5039" y="0"/>
            <a:ext cx="1590675" cy="1590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1262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Picture</a:t>
            </a:r>
            <a:endParaRPr lang="en-CA" dirty="0"/>
          </a:p>
        </p:txBody>
      </p:sp>
      <p:sp>
        <p:nvSpPr>
          <p:cNvPr id="3" name="Content Placeholder 2"/>
          <p:cNvSpPr>
            <a:spLocks noGrp="1"/>
          </p:cNvSpPr>
          <p:nvPr>
            <p:ph idx="1"/>
          </p:nvPr>
        </p:nvSpPr>
        <p:spPr/>
        <p:txBody>
          <a:bodyPr/>
          <a:lstStyle/>
          <a:p>
            <a:endParaRPr lang="en-C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520287"/>
            <a:ext cx="7010400" cy="2601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1270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Collaboration</a:t>
            </a:r>
            <a:endParaRPr lang="en-US" dirty="0"/>
          </a:p>
        </p:txBody>
      </p:sp>
      <p:sp>
        <p:nvSpPr>
          <p:cNvPr id="3" name="Subtitle 2"/>
          <p:cNvSpPr>
            <a:spLocks noGrp="1"/>
          </p:cNvSpPr>
          <p:nvPr>
            <p:ph type="subTitle" idx="1"/>
          </p:nvPr>
        </p:nvSpPr>
        <p:spPr/>
        <p:txBody>
          <a:bodyPr/>
          <a:lstStyle/>
          <a:p>
            <a:r>
              <a:rPr lang="en-US" dirty="0" smtClean="0"/>
              <a:t>The essence of a working partnership is creating an environment for collaboration.</a:t>
            </a:r>
          </a:p>
          <a:p>
            <a:endParaRPr lang="en-US" dirty="0"/>
          </a:p>
        </p:txBody>
      </p:sp>
    </p:spTree>
    <p:extLst>
      <p:ext uri="{BB962C8B-B14F-4D97-AF65-F5344CB8AC3E}">
        <p14:creationId xmlns:p14="http://schemas.microsoft.com/office/powerpoint/2010/main" val="2448408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Maximizing Collaboration</a:t>
            </a:r>
            <a:endParaRPr lang="en-CA" dirty="0"/>
          </a:p>
        </p:txBody>
      </p:sp>
      <p:sp>
        <p:nvSpPr>
          <p:cNvPr id="3" name="Content Placeholder 2"/>
          <p:cNvSpPr>
            <a:spLocks noGrp="1"/>
          </p:cNvSpPr>
          <p:nvPr>
            <p:ph idx="1"/>
          </p:nvPr>
        </p:nvSpPr>
        <p:spPr/>
        <p:txBody>
          <a:bodyPr>
            <a:normAutofit/>
          </a:bodyPr>
          <a:lstStyle/>
          <a:p>
            <a:r>
              <a:rPr lang="en-US" b="1" dirty="0" smtClean="0"/>
              <a:t>In groups:</a:t>
            </a:r>
          </a:p>
          <a:p>
            <a:pPr lvl="1"/>
            <a:r>
              <a:rPr lang="en-US" dirty="0" smtClean="0"/>
              <a:t>Individual read and reflect (15 minutes)</a:t>
            </a:r>
          </a:p>
          <a:p>
            <a:r>
              <a:rPr lang="en-US" b="1" dirty="0" smtClean="0"/>
              <a:t>Highlight words or phrases that:</a:t>
            </a:r>
            <a:endParaRPr lang="en-US" dirty="0" smtClean="0"/>
          </a:p>
          <a:p>
            <a:pPr lvl="1"/>
            <a:r>
              <a:rPr lang="en-US" dirty="0" smtClean="0"/>
              <a:t>Confirm what you already have in place for your PLC/team</a:t>
            </a:r>
          </a:p>
          <a:p>
            <a:pPr lvl="1"/>
            <a:r>
              <a:rPr lang="en-US" dirty="0" smtClean="0"/>
              <a:t>Indicate “things to consider”</a:t>
            </a:r>
          </a:p>
          <a:p>
            <a:r>
              <a:rPr lang="en-US" b="1" dirty="0" smtClean="0"/>
              <a:t>Small group conversation</a:t>
            </a:r>
            <a:endParaRPr lang="en-CA" b="1" dirty="0"/>
          </a:p>
        </p:txBody>
      </p:sp>
    </p:spTree>
    <p:extLst>
      <p:ext uri="{BB962C8B-B14F-4D97-AF65-F5344CB8AC3E}">
        <p14:creationId xmlns:p14="http://schemas.microsoft.com/office/powerpoint/2010/main" val="2235144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 Minute</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1981200"/>
            <a:ext cx="5200650" cy="3200400"/>
          </a:xfrm>
        </p:spPr>
      </p:pic>
    </p:spTree>
    <p:extLst>
      <p:ext uri="{BB962C8B-B14F-4D97-AF65-F5344CB8AC3E}">
        <p14:creationId xmlns:p14="http://schemas.microsoft.com/office/powerpoint/2010/main" val="1998434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Teams</a:t>
            </a:r>
            <a:endParaRPr lang="en-CA" dirty="0"/>
          </a:p>
        </p:txBody>
      </p:sp>
      <p:sp>
        <p:nvSpPr>
          <p:cNvPr id="3" name="Content Placeholder 2"/>
          <p:cNvSpPr>
            <a:spLocks noGrp="1"/>
          </p:cNvSpPr>
          <p:nvPr>
            <p:ph idx="1"/>
          </p:nvPr>
        </p:nvSpPr>
        <p:spPr/>
        <p:txBody>
          <a:bodyPr/>
          <a:lstStyle/>
          <a:p>
            <a:r>
              <a:rPr lang="en-US" dirty="0"/>
              <a:t>As you think about the collaborative teams in your building are you prepared for collaboration</a:t>
            </a:r>
            <a:r>
              <a:rPr lang="en-US" dirty="0" smtClean="0"/>
              <a:t>?</a:t>
            </a:r>
          </a:p>
          <a:p>
            <a:endParaRPr lang="en-US" dirty="0"/>
          </a:p>
          <a:p>
            <a:r>
              <a:rPr lang="en-US" dirty="0" smtClean="0"/>
              <a:t>Use the placemat handout to discuss how collaboration is progressing within your school</a:t>
            </a:r>
            <a:endParaRPr lang="en-CA" dirty="0"/>
          </a:p>
        </p:txBody>
      </p:sp>
    </p:spTree>
    <p:extLst>
      <p:ext uri="{BB962C8B-B14F-4D97-AF65-F5344CB8AC3E}">
        <p14:creationId xmlns:p14="http://schemas.microsoft.com/office/powerpoint/2010/main" val="365524151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418</TotalTime>
  <Words>1131</Words>
  <Application>Microsoft Office PowerPoint</Application>
  <PresentationFormat>On-screen Show (4:3)</PresentationFormat>
  <Paragraphs>122</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Adjacency</vt:lpstr>
      <vt:lpstr>LS - LST</vt:lpstr>
      <vt:lpstr>Essential Questions</vt:lpstr>
      <vt:lpstr>Agenda</vt:lpstr>
      <vt:lpstr>for new members</vt:lpstr>
      <vt:lpstr>Big Picture</vt:lpstr>
      <vt:lpstr>Collaboration</vt:lpstr>
      <vt:lpstr>Maximizing Collaboration</vt:lpstr>
      <vt:lpstr>15 Minute</vt:lpstr>
      <vt:lpstr>School Teams</vt:lpstr>
      <vt:lpstr>Creating Collaboration</vt:lpstr>
      <vt:lpstr>Goal Clarification Triad</vt:lpstr>
      <vt:lpstr>School Team Goal Work</vt:lpstr>
      <vt:lpstr>Lunch!</vt:lpstr>
      <vt:lpstr>News and Notes</vt:lpstr>
      <vt:lpstr>Critical Elements of  Reading Instruction</vt:lpstr>
      <vt:lpstr>Engagement</vt:lpstr>
      <vt:lpstr>Every Child, Every Day</vt:lpstr>
      <vt:lpstr>Aiming at the Ideal</vt:lpstr>
      <vt:lpstr>Through the Lens of LST</vt:lpstr>
      <vt:lpstr>LST</vt:lpstr>
      <vt:lpstr>Resources</vt:lpstr>
      <vt:lpstr>Literacy &amp; Engagement Connection</vt:lpstr>
    </vt:vector>
  </TitlesOfParts>
  <Company>Chinook's Edge School Division No. 73</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LS - LST</dc:title>
  <dc:creator>alwhitehead</dc:creator>
  <cp:lastModifiedBy>alwhitehead</cp:lastModifiedBy>
  <cp:revision>14</cp:revision>
  <dcterms:created xsi:type="dcterms:W3CDTF">2013-09-24T14:56:02Z</dcterms:created>
  <dcterms:modified xsi:type="dcterms:W3CDTF">2013-09-24T21:57:08Z</dcterms:modified>
</cp:coreProperties>
</file>